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90EA7932-1745-4AFA-A7BA-FFFE082666C3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1B1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321E-976A-4D0C-9703-414BFB2456DE}" type="datetimeFigureOut">
              <a:rPr lang="ru-RU" smtClean="0"/>
              <a:pPr/>
              <a:t>22.01.2013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F077-D451-414D-A6F8-0A3BEA3E565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321E-976A-4D0C-9703-414BFB2456DE}" type="datetimeFigureOut">
              <a:rPr lang="ru-RU" smtClean="0"/>
              <a:pPr/>
              <a:t>22.01.2013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F077-D451-414D-A6F8-0A3BEA3E56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321E-976A-4D0C-9703-414BFB2456DE}" type="datetimeFigureOut">
              <a:rPr lang="ru-RU" smtClean="0"/>
              <a:pPr/>
              <a:t>22.01.2013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F077-D451-414D-A6F8-0A3BEA3E56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321E-976A-4D0C-9703-414BFB2456DE}" type="datetimeFigureOut">
              <a:rPr lang="ru-RU" smtClean="0"/>
              <a:pPr/>
              <a:t>22.01.2013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F077-D451-414D-A6F8-0A3BEA3E565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321E-976A-4D0C-9703-414BFB2456DE}" type="datetimeFigureOut">
              <a:rPr lang="ru-RU" smtClean="0"/>
              <a:pPr/>
              <a:t>22.01.2013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F077-D451-414D-A6F8-0A3BEA3E56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321E-976A-4D0C-9703-414BFB2456DE}" type="datetimeFigureOut">
              <a:rPr lang="ru-RU" smtClean="0"/>
              <a:pPr/>
              <a:t>22.01.2013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F077-D451-414D-A6F8-0A3BEA3E565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321E-976A-4D0C-9703-414BFB2456DE}" type="datetimeFigureOut">
              <a:rPr lang="ru-RU" smtClean="0"/>
              <a:pPr/>
              <a:t>22.01.2013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F077-D451-414D-A6F8-0A3BEA3E565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321E-976A-4D0C-9703-414BFB2456DE}" type="datetimeFigureOut">
              <a:rPr lang="ru-RU" smtClean="0"/>
              <a:pPr/>
              <a:t>22.01.2013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F077-D451-414D-A6F8-0A3BEA3E56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321E-976A-4D0C-9703-414BFB2456DE}" type="datetimeFigureOut">
              <a:rPr lang="ru-RU" smtClean="0"/>
              <a:pPr/>
              <a:t>22.01.2013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F077-D451-414D-A6F8-0A3BEA3E56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321E-976A-4D0C-9703-414BFB2456DE}" type="datetimeFigureOut">
              <a:rPr lang="ru-RU" smtClean="0"/>
              <a:pPr/>
              <a:t>22.01.2013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F077-D451-414D-A6F8-0A3BEA3E56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321E-976A-4D0C-9703-414BFB2456DE}" type="datetimeFigureOut">
              <a:rPr lang="ru-RU" smtClean="0"/>
              <a:pPr/>
              <a:t>22.01.2013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F077-D451-414D-A6F8-0A3BEA3E565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8DA321E-976A-4D0C-9703-414BFB2456DE}" type="datetimeFigureOut">
              <a:rPr lang="ru-RU" smtClean="0"/>
              <a:pPr/>
              <a:t>22.01.2013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5CF077-D451-414D-A6F8-0A3BEA3E56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tein-shop.ru/use/library/113/736/1242.html" TargetMode="External"/><Relationship Id="rId7" Type="http://schemas.openxmlformats.org/officeDocument/2006/relationships/hyperlink" Target="http://vitnik.ru/deti.htm" TargetMode="External"/><Relationship Id="rId2" Type="http://schemas.openxmlformats.org/officeDocument/2006/relationships/hyperlink" Target="http://10diet.net/belki-i-aminokisloti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rodobavki.com/dobavki/E250.html" TargetMode="External"/><Relationship Id="rId5" Type="http://schemas.openxmlformats.org/officeDocument/2006/relationships/hyperlink" Target="http://belok-s.narod.ru/pr_3.htm" TargetMode="External"/><Relationship Id="rId4" Type="http://schemas.openxmlformats.org/officeDocument/2006/relationships/hyperlink" Target="http://slovari.yandex.ru/dict/bse/article/00039/47600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000" y="3140968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3F1B15"/>
                </a:solidFill>
                <a:latin typeface="+mj-lt"/>
              </a:rPr>
              <a:t>Подготовили:</a:t>
            </a:r>
          </a:p>
          <a:p>
            <a:r>
              <a:rPr lang="ru-RU" dirty="0" smtClean="0">
                <a:solidFill>
                  <a:srgbClr val="3F1B15"/>
                </a:solidFill>
                <a:latin typeface="+mj-lt"/>
              </a:rPr>
              <a:t>Ряховская Дарья,</a:t>
            </a:r>
          </a:p>
          <a:p>
            <a:r>
              <a:rPr lang="ru-RU" dirty="0" smtClean="0">
                <a:solidFill>
                  <a:srgbClr val="3F1B15"/>
                </a:solidFill>
                <a:latin typeface="+mj-lt"/>
              </a:rPr>
              <a:t>Стребкова Анастасия,</a:t>
            </a:r>
          </a:p>
          <a:p>
            <a:r>
              <a:rPr lang="ru-RU" dirty="0" smtClean="0">
                <a:solidFill>
                  <a:srgbClr val="3F1B15"/>
                </a:solidFill>
                <a:latin typeface="+mj-lt"/>
              </a:rPr>
              <a:t>МБОУ лицея №5</a:t>
            </a:r>
          </a:p>
          <a:p>
            <a:r>
              <a:rPr lang="ru-RU" dirty="0" smtClean="0">
                <a:solidFill>
                  <a:srgbClr val="3F1B15"/>
                </a:solidFill>
                <a:latin typeface="+mj-lt"/>
              </a:rPr>
              <a:t> г. Ельца Липецкой области</a:t>
            </a:r>
          </a:p>
          <a:p>
            <a:r>
              <a:rPr lang="ru-RU" dirty="0" smtClean="0">
                <a:solidFill>
                  <a:srgbClr val="3F1B15"/>
                </a:solidFill>
                <a:latin typeface="+mj-lt"/>
              </a:rPr>
              <a:t>Руководитель:</a:t>
            </a:r>
          </a:p>
          <a:p>
            <a:r>
              <a:rPr lang="ru-RU" dirty="0" smtClean="0">
                <a:solidFill>
                  <a:srgbClr val="3F1B15"/>
                </a:solidFill>
                <a:latin typeface="+mj-lt"/>
              </a:rPr>
              <a:t>Стребкова Наталия Алексеевна</a:t>
            </a:r>
          </a:p>
          <a:p>
            <a:r>
              <a:rPr lang="ru-RU" dirty="0" smtClean="0">
                <a:solidFill>
                  <a:srgbClr val="3F1B15"/>
                </a:solidFill>
                <a:latin typeface="+mj-lt"/>
              </a:rPr>
              <a:t>МБОУ лицей №5</a:t>
            </a:r>
          </a:p>
          <a:p>
            <a:r>
              <a:rPr lang="ru-RU" dirty="0" smtClean="0">
                <a:solidFill>
                  <a:srgbClr val="3F1B15"/>
                </a:solidFill>
                <a:latin typeface="+mj-lt"/>
              </a:rPr>
              <a:t> г. Ельца Липецкой области</a:t>
            </a:r>
            <a:endParaRPr lang="ru-RU" dirty="0">
              <a:solidFill>
                <a:srgbClr val="3F1B15"/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087" y="332656"/>
            <a:ext cx="9120913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all" dirty="0" smtClean="0">
                <a:ln w="0"/>
                <a:solidFill>
                  <a:srgbClr val="3F1B15"/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Муниципальное бюджетное образовательное учреждение лицей№5 города Ельца  Липецкой области</a:t>
            </a:r>
            <a:endParaRPr lang="ru-RU" sz="2000" b="1" cap="all" dirty="0">
              <a:ln w="0"/>
              <a:solidFill>
                <a:srgbClr val="3F1B15"/>
              </a:solidFill>
              <a:effectLst>
                <a:reflection blurRad="12700" stA="50000" endPos="50000" dist="5000" dir="5400000" sy="-100000" rotWithShape="0"/>
              </a:effectLst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07904" y="6488668"/>
            <a:ext cx="14863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3F1B15"/>
                </a:solidFill>
              </a:rPr>
              <a:t>Елец-2012</a:t>
            </a:r>
            <a:endParaRPr lang="ru-RU" sz="2000" b="1" dirty="0">
              <a:solidFill>
                <a:srgbClr val="3F1B15"/>
              </a:solidFill>
            </a:endParaRPr>
          </a:p>
        </p:txBody>
      </p:sp>
      <p:pic>
        <p:nvPicPr>
          <p:cNvPr id="1028" name="Picture 4" descr="E:\работы\колбаса\картинки колбаса\66441642_1289423331_saus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28800"/>
            <a:ext cx="3178032" cy="402550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1320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3968"/>
            <a:ext cx="6512511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280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Воздействие компонента</a:t>
            </a:r>
            <a:endParaRPr lang="ru-RU" sz="2800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92696"/>
            <a:ext cx="878497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Стабилизатор (Е-450) </a:t>
            </a:r>
            <a:r>
              <a:rPr lang="ru-RU" sz="2000" dirty="0" smtClean="0"/>
              <a:t>— </a:t>
            </a:r>
            <a:r>
              <a:rPr lang="ru-RU" sz="2000" dirty="0" err="1" smtClean="0"/>
              <a:t>пирофосфаты</a:t>
            </a:r>
            <a:r>
              <a:rPr lang="ru-RU" sz="2000" dirty="0" smtClean="0"/>
              <a:t>. Пищевые фосфаты увеличивают влагосвязывающую и </a:t>
            </a:r>
            <a:r>
              <a:rPr lang="ru-RU" sz="2000" dirty="0" err="1" smtClean="0"/>
              <a:t>эмульгирующую</a:t>
            </a:r>
            <a:r>
              <a:rPr lang="ru-RU" sz="2000" dirty="0" smtClean="0"/>
              <a:t> способность мышечной ткани, повышая, тем самым, выход продукции; заметно улучшают органолептические показатели; стабилизируют цвет и улучшают консистенцию продукта; замедляют окислительные процессы.</a:t>
            </a:r>
            <a:r>
              <a:rPr lang="ru-RU" sz="2000" dirty="0"/>
              <a:t> Использование фосфатов может привести к нарушению баланса в организме между фосфором и кальцием. Чрезмерное употребление фосфатов чревато ухудшением усвоения кальция, что приводит к отложению в почках кальция и фосфора, и способствует развитию остеопороза. </a:t>
            </a:r>
          </a:p>
          <a:p>
            <a:pPr algn="just"/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9631" y="4170571"/>
            <a:ext cx="877485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Антиоксиданты Е-331 </a:t>
            </a:r>
            <a:r>
              <a:rPr lang="ru-RU" sz="2000" dirty="0"/>
              <a:t>Не горюч, не взрывоопасен, не токсичен, не оказывает раздражающего действия на кожу, однако, при вдыхании в виде пыли, может раздражать верхние дыхательные пути. Он широко применяется в фармацевтике и медицине, в частности, как консервант крови и других белковых веществ, находит применение также, в качестве синергиста аскорбиновой кислоты.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875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332656"/>
            <a:ext cx="806489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Усилитель вкуса (Е621) </a:t>
            </a:r>
            <a:r>
              <a:rPr lang="ru-RU" dirty="0" err="1" smtClean="0"/>
              <a:t>глутамат</a:t>
            </a:r>
            <a:r>
              <a:rPr lang="ru-RU" dirty="0" smtClean="0"/>
              <a:t> натрия однозамещённый (</a:t>
            </a:r>
            <a:r>
              <a:rPr lang="ru-RU" dirty="0" err="1" smtClean="0"/>
              <a:t>monosodium</a:t>
            </a:r>
            <a:r>
              <a:rPr lang="ru-RU" dirty="0" smtClean="0"/>
              <a:t> </a:t>
            </a:r>
            <a:r>
              <a:rPr lang="ru-RU" dirty="0" err="1" smtClean="0"/>
              <a:t>glutamate</a:t>
            </a:r>
            <a:r>
              <a:rPr lang="ru-RU" dirty="0" smtClean="0"/>
              <a:t>) — </a:t>
            </a:r>
            <a:r>
              <a:rPr lang="ru-RU" dirty="0" err="1" smtClean="0"/>
              <a:t>cодержится</a:t>
            </a:r>
            <a:r>
              <a:rPr lang="ru-RU" dirty="0" smtClean="0"/>
              <a:t> в чипсах, ресторанной пище, соусах для салатов и супах. </a:t>
            </a:r>
            <a:r>
              <a:rPr lang="ru-RU" dirty="0"/>
              <a:t>Соли </a:t>
            </a:r>
            <a:r>
              <a:rPr lang="ru-RU" dirty="0" err="1"/>
              <a:t>глутаминовой</a:t>
            </a:r>
            <a:r>
              <a:rPr lang="ru-RU" dirty="0"/>
              <a:t> кислоты усиливают вкусовые восприятия, действуя стимулирующим образом на окончания вкусовых нервов и вызывая, при этом, «ощущение удовлетворения». Использовать </a:t>
            </a:r>
            <a:r>
              <a:rPr lang="ru-RU" dirty="0" err="1"/>
              <a:t>глутаминовую</a:t>
            </a:r>
            <a:r>
              <a:rPr lang="ru-RU" dirty="0"/>
              <a:t> кислоту нужно ограниченно, так как в организме человека </a:t>
            </a:r>
            <a:r>
              <a:rPr lang="ru-RU" dirty="0" err="1"/>
              <a:t>глутаминовая</a:t>
            </a:r>
            <a:r>
              <a:rPr lang="ru-RU" dirty="0"/>
              <a:t> кислота превращается в гамма-аминомасляную кислоту, которая является возбудителем центральной нервной системы.</a:t>
            </a:r>
          </a:p>
          <a:p>
            <a:pPr algn="just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3225756"/>
            <a:ext cx="864096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Консерванты Е-250 (Нитрит натрия (</a:t>
            </a:r>
            <a:r>
              <a:rPr lang="ru-RU" sz="2000" b="1" dirty="0" err="1" smtClean="0">
                <a:solidFill>
                  <a:srgbClr val="002060"/>
                </a:solidFill>
              </a:rPr>
              <a:t>sodium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nitrite</a:t>
            </a:r>
            <a:r>
              <a:rPr lang="ru-RU" sz="2000" b="1" dirty="0" smtClean="0">
                <a:solidFill>
                  <a:srgbClr val="002060"/>
                </a:solidFill>
              </a:rPr>
              <a:t>)) </a:t>
            </a:r>
            <a:r>
              <a:rPr lang="ru-RU" dirty="0" smtClean="0"/>
              <a:t>— краситель, приправа и консервант. </a:t>
            </a:r>
            <a:r>
              <a:rPr lang="ru-RU" dirty="0"/>
              <a:t>Нитриты также замедляют рост бактерий, вызывающих ботулизм. Нитриты в высокой концентрации, могут привести к отравлению и даже смерти.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869160"/>
            <a:ext cx="835292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Е-252 (Нитрат калия (</a:t>
            </a:r>
            <a:r>
              <a:rPr lang="ru-RU" sz="2000" b="1" dirty="0" err="1" smtClean="0">
                <a:solidFill>
                  <a:srgbClr val="002060"/>
                </a:solidFill>
              </a:rPr>
              <a:t>potassium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nitrate</a:t>
            </a:r>
            <a:r>
              <a:rPr lang="ru-RU" sz="2000" b="1" dirty="0" smtClean="0">
                <a:solidFill>
                  <a:srgbClr val="002060"/>
                </a:solidFill>
              </a:rPr>
              <a:t>), селитра ) </a:t>
            </a:r>
            <a:r>
              <a:rPr lang="ru-RU" dirty="0" smtClean="0"/>
              <a:t>— белые кристаллы, очень горькие на вкус. В природе — минерал калийная (индийская) селитра. Хорошо растворим в воде. Применяется в производстве стекла, как консервант пищевых продуктов, компонент пиротехнических смесей и минеральных удобрений.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4207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352928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280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Значение белков в питании человека.</a:t>
            </a:r>
            <a:r>
              <a:rPr lang="ru-RU" sz="28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8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280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980728"/>
            <a:ext cx="6976864" cy="4482832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dirty="0" smtClean="0"/>
              <a:t>Белки </a:t>
            </a:r>
            <a:r>
              <a:rPr lang="ru-RU" dirty="0"/>
              <a:t>служат «строительным материалом» для всего организма, кроме того они выполняют</a:t>
            </a:r>
            <a:r>
              <a:rPr lang="ru-RU" dirty="0" smtClean="0"/>
              <a:t>:</a:t>
            </a:r>
          </a:p>
          <a:p>
            <a:pPr algn="just">
              <a:buClr>
                <a:srgbClr val="002060"/>
              </a:buClr>
              <a:buFont typeface="Trebuchet MS" pitchFamily="34" charset="0"/>
              <a:buChar char="-"/>
            </a:pPr>
            <a:r>
              <a:rPr lang="ru-RU" dirty="0" smtClean="0"/>
              <a:t> </a:t>
            </a:r>
            <a:r>
              <a:rPr lang="ru-RU" dirty="0"/>
              <a:t>Ферментативную функцию;</a:t>
            </a:r>
          </a:p>
          <a:p>
            <a:pPr algn="just">
              <a:buClr>
                <a:srgbClr val="002060"/>
              </a:buClr>
              <a:buFont typeface="Trebuchet MS" pitchFamily="34" charset="0"/>
              <a:buChar char="-"/>
            </a:pPr>
            <a:r>
              <a:rPr lang="ru-RU" dirty="0" smtClean="0"/>
              <a:t> </a:t>
            </a:r>
            <a:r>
              <a:rPr lang="ru-RU" dirty="0"/>
              <a:t>Транспортную функцию;</a:t>
            </a:r>
          </a:p>
          <a:p>
            <a:pPr algn="just">
              <a:buClr>
                <a:srgbClr val="002060"/>
              </a:buClr>
              <a:buFont typeface="Trebuchet MS" pitchFamily="34" charset="0"/>
              <a:buChar char="-"/>
            </a:pPr>
            <a:r>
              <a:rPr lang="ru-RU" dirty="0" smtClean="0"/>
              <a:t> </a:t>
            </a:r>
            <a:r>
              <a:rPr lang="ru-RU" dirty="0"/>
              <a:t>Структурную функцию;</a:t>
            </a:r>
          </a:p>
          <a:p>
            <a:pPr algn="just">
              <a:buClr>
                <a:srgbClr val="002060"/>
              </a:buClr>
              <a:buFont typeface="Trebuchet MS" pitchFamily="34" charset="0"/>
              <a:buChar char="-"/>
            </a:pPr>
            <a:r>
              <a:rPr lang="ru-RU" dirty="0" smtClean="0"/>
              <a:t> </a:t>
            </a:r>
            <a:r>
              <a:rPr lang="ru-RU" dirty="0"/>
              <a:t>Защитную функцию;</a:t>
            </a:r>
          </a:p>
          <a:p>
            <a:pPr algn="just">
              <a:buClr>
                <a:srgbClr val="002060"/>
              </a:buClr>
              <a:buFont typeface="Trebuchet MS" pitchFamily="34" charset="0"/>
              <a:buChar char="-"/>
            </a:pPr>
            <a:r>
              <a:rPr lang="ru-RU" dirty="0" smtClean="0"/>
              <a:t> </a:t>
            </a:r>
            <a:r>
              <a:rPr lang="ru-RU" dirty="0"/>
              <a:t>Сигнальную функцию.</a:t>
            </a:r>
          </a:p>
          <a:p>
            <a:pPr marL="4572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6484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8487"/>
            <a:ext cx="7694240" cy="15101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effectLst/>
              </a:rPr>
              <a:t>Экспериментальная часть.</a:t>
            </a:r>
            <a:br>
              <a:rPr lang="ru-RU" sz="2800" dirty="0">
                <a:effectLst/>
              </a:rPr>
            </a:br>
            <a:r>
              <a:rPr lang="en-US" sz="2800" dirty="0">
                <a:effectLst/>
              </a:rPr>
              <a:t>II</a:t>
            </a:r>
            <a:r>
              <a:rPr lang="ru-RU" sz="2800" dirty="0">
                <a:effectLst/>
              </a:rPr>
              <a:t>.1. Качественные реакции на белки.</a:t>
            </a:r>
            <a:br>
              <a:rPr lang="ru-RU" sz="2800" dirty="0">
                <a:effectLst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1628800"/>
            <a:ext cx="7128792" cy="3474720"/>
          </a:xfrm>
        </p:spPr>
        <p:txBody>
          <a:bodyPr/>
          <a:lstStyle/>
          <a:p>
            <a:pPr marL="45720" indent="0" algn="just">
              <a:buNone/>
            </a:pPr>
            <a:r>
              <a:rPr lang="ru-RU" sz="3200" dirty="0">
                <a:solidFill>
                  <a:srgbClr val="002060"/>
                </a:solidFill>
              </a:rPr>
              <a:t>Ксантопротеиновая реакция</a:t>
            </a:r>
            <a:r>
              <a:rPr lang="ru-RU" sz="3200" dirty="0" smtClean="0">
                <a:solidFill>
                  <a:srgbClr val="002060"/>
                </a:solidFill>
              </a:rPr>
              <a:t>.</a:t>
            </a:r>
          </a:p>
          <a:p>
            <a:pPr marL="45720" indent="0" algn="just">
              <a:buNone/>
            </a:pPr>
            <a:r>
              <a:rPr lang="ru-RU" dirty="0" smtClean="0"/>
              <a:t>Появление желтого окрашивания при действии концентрированной азотной кислоты на белки, содержащие остатки ароматических аминокислот (</a:t>
            </a:r>
            <a:r>
              <a:rPr lang="ru-RU" dirty="0" err="1" smtClean="0"/>
              <a:t>феналаланина</a:t>
            </a:r>
            <a:r>
              <a:rPr lang="ru-RU" dirty="0" smtClean="0"/>
              <a:t>, тирозина)</a:t>
            </a:r>
          </a:p>
        </p:txBody>
      </p:sp>
      <p:pic>
        <p:nvPicPr>
          <p:cNvPr id="7172" name="Picture 4" descr="F:\Ksantoproteinovaja-reakcija-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30" y="3854778"/>
            <a:ext cx="3987354" cy="29843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3123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1484784"/>
            <a:ext cx="6768752" cy="3474720"/>
          </a:xfrm>
        </p:spPr>
        <p:txBody>
          <a:bodyPr/>
          <a:lstStyle/>
          <a:p>
            <a:pPr marL="45720" indent="0" algn="just">
              <a:buNone/>
            </a:pPr>
            <a:r>
              <a:rPr lang="ru-RU" sz="3200" dirty="0" err="1" smtClean="0">
                <a:solidFill>
                  <a:srgbClr val="002060"/>
                </a:solidFill>
              </a:rPr>
              <a:t>Биуретова</a:t>
            </a:r>
            <a:r>
              <a:rPr lang="ru-RU" sz="3200" dirty="0" smtClean="0">
                <a:solidFill>
                  <a:srgbClr val="002060"/>
                </a:solidFill>
              </a:rPr>
              <a:t> реакция- </a:t>
            </a:r>
            <a:r>
              <a:rPr lang="ru-RU" dirty="0" smtClean="0"/>
              <a:t>фиолетовое окрашивание при действии солей меди 2 в щелочном растворе. Такую реакцию дают все соединения, содержащие пептидную связь.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927" y="332656"/>
            <a:ext cx="7699375" cy="156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 descr="F:\98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147" y="3212976"/>
            <a:ext cx="4199558" cy="30775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2710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3508" y="683489"/>
            <a:ext cx="835292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После всего сказанного возникает вопрос: как же правильно питаться? Если Вы задали себе этот вопрос и задумались, то это уже хорошо. Большинство наших сверстников вообще не придают значение тому, что попадает в их организм вместе с пищей. Мы считаем, что не следует экспериментировать над своим здоровьем. Необходимо постепенно уменьшить потребление вредных продуктов, а затем совсем отказаться от них.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     Если вы не можете отказаться от полуфабрикатов, то, конечно используйте их, однако старайтесь делать это по возможности реже и тщательно выбирайте продукты и производителя.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    А вот колбасу и сосиски может заменить кусок хорошего мяса. Даже детям школьного возраста, лучше обходиться без колбасных изделий. Стоит ли рисковать из-за мимолетного удовольствия?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    При покупке продуктов питания обращайте внимание на этикетки, чем меньше Вы в составе увидите пищевых добавок, тем продукция безопаснее.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 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169476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Заключение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782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Литература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836712"/>
            <a:ext cx="7992888" cy="5688632"/>
          </a:xfrm>
        </p:spPr>
        <p:txBody>
          <a:bodyPr>
            <a:normAutofit fontScale="55000" lnSpcReduction="20000"/>
          </a:bodyPr>
          <a:lstStyle/>
          <a:p>
            <a:pPr indent="-182563" algn="just">
              <a:tabLst>
                <a:tab pos="360363" algn="l"/>
              </a:tabLst>
            </a:pPr>
            <a:r>
              <a:rPr lang="ru-RU" dirty="0"/>
              <a:t>1</a:t>
            </a:r>
            <a:r>
              <a:rPr lang="ru-RU" dirty="0" smtClean="0"/>
              <a:t>. ГОСТ </a:t>
            </a:r>
            <a:r>
              <a:rPr lang="ru-RU" dirty="0"/>
              <a:t>9957-73 Колбасные изделия и продукты из свинины, баранины и говядины. </a:t>
            </a:r>
          </a:p>
          <a:p>
            <a:pPr indent="-182563" algn="just">
              <a:tabLst>
                <a:tab pos="360363" algn="l"/>
              </a:tabLst>
            </a:pPr>
            <a:r>
              <a:rPr lang="ru-RU" dirty="0" smtClean="0"/>
              <a:t>2.Малыгина </a:t>
            </a:r>
            <a:r>
              <a:rPr lang="ru-RU" dirty="0"/>
              <a:t>В.Ф., «Основы физиологии питания. Гигиена и санитария» [текст]/ В.Ф. Малыгина, </a:t>
            </a:r>
            <a:r>
              <a:rPr lang="ru-RU" dirty="0" err="1"/>
              <a:t>А.К.Меньшикова</a:t>
            </a:r>
            <a:r>
              <a:rPr lang="ru-RU" dirty="0"/>
              <a:t>, К.М. Поминова, М.: Экономика; ПНЦ, РАН, 2005 .- 56 С.</a:t>
            </a:r>
          </a:p>
          <a:p>
            <a:pPr indent="-182563" algn="just">
              <a:tabLst>
                <a:tab pos="360363" algn="l"/>
              </a:tabLst>
            </a:pPr>
            <a:r>
              <a:rPr lang="ru-RU" dirty="0"/>
              <a:t>4. Большой энциклопедический словарь. 2-е изд., </a:t>
            </a:r>
            <a:r>
              <a:rPr lang="ru-RU" dirty="0" err="1"/>
              <a:t>перераб.и</a:t>
            </a:r>
            <a:r>
              <a:rPr lang="ru-RU" dirty="0"/>
              <a:t> доп. – М.: Большая Российская энциклопедия, 1998, с.1456.</a:t>
            </a:r>
          </a:p>
          <a:p>
            <a:pPr indent="-182563" algn="just">
              <a:tabLst>
                <a:tab pos="360363" algn="l"/>
              </a:tabLst>
            </a:pPr>
            <a:r>
              <a:rPr lang="ru-RU" dirty="0"/>
              <a:t>5. Общероссийский классификатор продукции. ОК 005-93: в 3-х т. (Т. 3). – М.: Издательство стандартов, 2000.</a:t>
            </a:r>
          </a:p>
          <a:p>
            <a:pPr indent="-182563" algn="just">
              <a:tabLst>
                <a:tab pos="360363" algn="l"/>
              </a:tabLst>
            </a:pPr>
            <a:r>
              <a:rPr lang="ru-RU" dirty="0"/>
              <a:t>6. ГОСТ 18158-72. Производство мясных продуктов. Термины и определения.</a:t>
            </a:r>
          </a:p>
          <a:p>
            <a:pPr indent="-182563" algn="just">
              <a:tabLst>
                <a:tab pos="360363" algn="l"/>
              </a:tabLst>
            </a:pPr>
            <a:r>
              <a:rPr lang="ru-RU" dirty="0"/>
              <a:t>7. ГОСТ 23670-79. Колбасы вареные, сосиски и </a:t>
            </a:r>
            <a:r>
              <a:rPr lang="ru-RU" dirty="0" err="1"/>
              <a:t>сардельки,хлебы</a:t>
            </a:r>
            <a:r>
              <a:rPr lang="ru-RU" dirty="0"/>
              <a:t> мясные. Технические условия.</a:t>
            </a:r>
          </a:p>
          <a:p>
            <a:pPr indent="-182563" algn="just">
              <a:tabLst>
                <a:tab pos="360363" algn="l"/>
              </a:tabLst>
            </a:pPr>
            <a:r>
              <a:rPr lang="ru-RU" dirty="0"/>
              <a:t>8. ГОСТ Р 51074-97. Продукты пищевые. Информация для потребителя. Общие требования (с Изменением № 1).</a:t>
            </a:r>
          </a:p>
          <a:p>
            <a:pPr indent="-182563" algn="just">
              <a:tabLst>
                <a:tab pos="360363" algn="l"/>
              </a:tabLst>
            </a:pPr>
            <a:r>
              <a:rPr lang="ru-RU" dirty="0"/>
              <a:t>9. ТУ 9213-383-00419779-98 Колбасные изделия вареные. Сосиски, сардельки, колбасы вареные. Технические условия.</a:t>
            </a:r>
          </a:p>
          <a:p>
            <a:pPr indent="-182563" algn="just">
              <a:tabLst>
                <a:tab pos="360363" algn="l"/>
              </a:tabLst>
            </a:pPr>
            <a:r>
              <a:rPr lang="ru-RU" dirty="0"/>
              <a:t>10. ГОСТ Р 51740-2001. Технические условия на пищевые продукты. Общие требования к разработке и оформлению.</a:t>
            </a:r>
          </a:p>
          <a:p>
            <a:pPr indent="-182563" algn="just">
              <a:tabLst>
                <a:tab pos="360363" algn="l"/>
              </a:tabLst>
            </a:pPr>
            <a:r>
              <a:rPr lang="ru-RU" dirty="0"/>
              <a:t>11. Справочник технолога колбасного производства/</a:t>
            </a:r>
            <a:r>
              <a:rPr lang="ru-RU" dirty="0" err="1"/>
              <a:t>РоговИ.А</a:t>
            </a:r>
            <a:r>
              <a:rPr lang="ru-RU" dirty="0"/>
              <a:t>., </a:t>
            </a:r>
            <a:r>
              <a:rPr lang="ru-RU" dirty="0" err="1"/>
              <a:t>Забашта</a:t>
            </a:r>
            <a:r>
              <a:rPr lang="ru-RU" dirty="0"/>
              <a:t> А.Г., </a:t>
            </a:r>
            <a:r>
              <a:rPr lang="ru-RU" dirty="0" err="1"/>
              <a:t>Гутник</a:t>
            </a:r>
            <a:r>
              <a:rPr lang="ru-RU" dirty="0"/>
              <a:t> Б.Е. и др. – М.: Колос, 1993, с. 431.</a:t>
            </a:r>
          </a:p>
          <a:p>
            <a:pPr indent="-182563" algn="just">
              <a:tabLst>
                <a:tab pos="360363" algn="l"/>
              </a:tabLst>
            </a:pPr>
            <a:r>
              <a:rPr lang="ru-RU" dirty="0"/>
              <a:t>12. Химический состав пищевых продуктов: кн. 1.Справочные таблицы содержания основных пищевых веществ </a:t>
            </a:r>
            <a:r>
              <a:rPr lang="ru-RU" dirty="0" err="1"/>
              <a:t>иэнергетической</a:t>
            </a:r>
            <a:r>
              <a:rPr lang="ru-RU" dirty="0"/>
              <a:t> ценности пищевых продуктов/Под. ред. И.М. Скурихина, М.Н. </a:t>
            </a:r>
            <a:r>
              <a:rPr lang="ru-RU" dirty="0" err="1"/>
              <a:t>Волгарева</a:t>
            </a:r>
            <a:r>
              <a:rPr lang="ru-RU" dirty="0"/>
              <a:t>. 2-е изд. – М.: ВО </a:t>
            </a:r>
            <a:r>
              <a:rPr lang="ru-RU" dirty="0" err="1"/>
              <a:t>Агропромиздат</a:t>
            </a:r>
            <a:r>
              <a:rPr lang="ru-RU" dirty="0"/>
              <a:t>, 1987, с. 224.</a:t>
            </a:r>
          </a:p>
          <a:p>
            <a:pPr indent="-182563" algn="just">
              <a:tabLst>
                <a:tab pos="360363" algn="l"/>
              </a:tabLst>
            </a:pPr>
            <a:r>
              <a:rPr lang="ru-RU" dirty="0"/>
              <a:t>13.	Интернет - ресурсы</a:t>
            </a:r>
          </a:p>
          <a:p>
            <a:pPr indent="-182563" algn="just">
              <a:tabLst>
                <a:tab pos="360363" algn="l"/>
              </a:tabLst>
            </a:pPr>
            <a:r>
              <a:rPr lang="ru-RU" dirty="0"/>
              <a:t>•	</a:t>
            </a:r>
            <a:r>
              <a:rPr lang="ru-RU" dirty="0">
                <a:hlinkClick r:id="rId2"/>
              </a:rPr>
              <a:t>http://</a:t>
            </a:r>
            <a:r>
              <a:rPr lang="ru-RU" dirty="0" smtClean="0">
                <a:hlinkClick r:id="rId2"/>
              </a:rPr>
              <a:t>10diet.net/belki-i-aminokisloti.html</a:t>
            </a:r>
            <a:endParaRPr lang="ru-RU" dirty="0"/>
          </a:p>
          <a:p>
            <a:pPr indent="-182563" algn="just">
              <a:tabLst>
                <a:tab pos="360363" algn="l"/>
              </a:tabLst>
            </a:pPr>
            <a:r>
              <a:rPr lang="ru-RU" dirty="0"/>
              <a:t>•	</a:t>
            </a:r>
            <a:r>
              <a:rPr lang="ru-RU" dirty="0">
                <a:hlinkClick r:id="rId3"/>
              </a:rPr>
              <a:t>http://</a:t>
            </a:r>
            <a:r>
              <a:rPr lang="ru-RU" dirty="0" smtClean="0">
                <a:hlinkClick r:id="rId3"/>
              </a:rPr>
              <a:t>www.protein-shop.ru/use/library/113/736/1242.html</a:t>
            </a:r>
            <a:endParaRPr lang="ru-RU" dirty="0"/>
          </a:p>
          <a:p>
            <a:pPr indent="-182563" algn="just">
              <a:tabLst>
                <a:tab pos="360363" algn="l"/>
              </a:tabLst>
            </a:pPr>
            <a:r>
              <a:rPr lang="ru-RU" dirty="0"/>
              <a:t>•	</a:t>
            </a:r>
            <a:r>
              <a:rPr lang="ru-RU" dirty="0">
                <a:hlinkClick r:id="rId4"/>
              </a:rPr>
              <a:t>http://</a:t>
            </a:r>
            <a:r>
              <a:rPr lang="ru-RU" dirty="0" smtClean="0">
                <a:hlinkClick r:id="rId4"/>
              </a:rPr>
              <a:t>slovari.yandex.ru/dict/bse/article/00039/47600.htm</a:t>
            </a:r>
            <a:endParaRPr lang="ru-RU" dirty="0"/>
          </a:p>
          <a:p>
            <a:pPr indent="-182563" algn="just">
              <a:tabLst>
                <a:tab pos="360363" algn="l"/>
              </a:tabLst>
            </a:pPr>
            <a:r>
              <a:rPr lang="ru-RU" dirty="0"/>
              <a:t>•	</a:t>
            </a:r>
            <a:r>
              <a:rPr lang="ru-RU" dirty="0">
                <a:hlinkClick r:id="rId5"/>
              </a:rPr>
              <a:t>http://</a:t>
            </a:r>
            <a:r>
              <a:rPr lang="ru-RU" dirty="0" smtClean="0">
                <a:hlinkClick r:id="rId5"/>
              </a:rPr>
              <a:t>belok-s.narod.ru/pr_3.htm</a:t>
            </a:r>
            <a:endParaRPr lang="ru-RU" dirty="0" smtClean="0"/>
          </a:p>
          <a:p>
            <a:pPr indent="-182563" algn="just">
              <a:tabLst>
                <a:tab pos="360363" algn="l"/>
              </a:tabLst>
            </a:pPr>
            <a:r>
              <a:rPr lang="ru-RU" dirty="0" smtClean="0"/>
              <a:t>•</a:t>
            </a:r>
            <a:r>
              <a:rPr lang="ru-RU" dirty="0"/>
              <a:t>	</a:t>
            </a:r>
            <a:r>
              <a:rPr lang="ru-RU" dirty="0">
                <a:hlinkClick r:id="rId6"/>
              </a:rPr>
              <a:t>http://</a:t>
            </a:r>
            <a:r>
              <a:rPr lang="ru-RU" dirty="0" smtClean="0">
                <a:hlinkClick r:id="rId6"/>
              </a:rPr>
              <a:t>www.prodobavki.com/dobavki/E250.html</a:t>
            </a:r>
            <a:r>
              <a:rPr lang="ru-RU" dirty="0" smtClean="0"/>
              <a:t> </a:t>
            </a:r>
          </a:p>
          <a:p>
            <a:pPr indent="-182563" algn="just">
              <a:tabLst>
                <a:tab pos="360363" algn="l"/>
              </a:tabLst>
            </a:pPr>
            <a:r>
              <a:rPr lang="ru-RU" dirty="0" smtClean="0">
                <a:hlinkClick r:id="rId7"/>
              </a:rPr>
              <a:t>http</a:t>
            </a:r>
            <a:r>
              <a:rPr lang="ru-RU" dirty="0" smtClean="0">
                <a:hlinkClick r:id="rId7"/>
              </a:rPr>
              <a:t>://</a:t>
            </a:r>
            <a:r>
              <a:rPr lang="ru-RU" dirty="0" smtClean="0">
                <a:hlinkClick r:id="rId7"/>
              </a:rPr>
              <a:t>vitnik.ru/deti.htm</a:t>
            </a:r>
            <a:r>
              <a:rPr lang="ru-RU" dirty="0" smtClean="0"/>
              <a:t>    </a:t>
            </a:r>
            <a:r>
              <a:rPr lang="ru-RU" dirty="0" smtClean="0"/>
              <a:t>Статьи: «Дети и еда», «Секреты ТУ», Пищевые добавки Е</a:t>
            </a:r>
            <a:r>
              <a:rPr lang="ru-RU" dirty="0" smtClean="0"/>
              <a:t>».</a:t>
            </a:r>
          </a:p>
          <a:p>
            <a:pPr indent="-182563" algn="just">
              <a:tabLst>
                <a:tab pos="360363" algn="l"/>
              </a:tabLst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3508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4723" y="287380"/>
            <a:ext cx="8496944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Проблема исследования</a:t>
            </a:r>
            <a:endParaRPr lang="ru-RU" sz="2800" b="1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8910" y="1882471"/>
            <a:ext cx="8496944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cs typeface="Times New Roman" pitchFamily="18" charset="0"/>
              </a:rPr>
              <a:t>Цель исследования</a:t>
            </a:r>
            <a:endParaRPr lang="ru-RU" sz="2800" b="1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3107" y="4116437"/>
            <a:ext cx="4027064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Объект исследования</a:t>
            </a:r>
            <a:endParaRPr lang="ru-RU" sz="2800" b="1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107" y="4705756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Колбасные изделия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3394" y="2499002"/>
            <a:ext cx="83883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изучить качественный и количественный состав некоторых сортов колбас и мясных полуфабрикатов, установить возможность определения белков в колбасных изделиях в домашних условиях.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8910" y="980728"/>
            <a:ext cx="7334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каков состав колбасных изделий и какое влияние они могут оказать на организм человека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43107" y="5248764"/>
            <a:ext cx="4273927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Предмет исследования</a:t>
            </a:r>
            <a:endParaRPr lang="ru-RU" sz="2800" b="1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2463" y="5934470"/>
            <a:ext cx="4656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Белок в колбасных изделиях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07006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512511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280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cs typeface="Times New Roman" pitchFamily="18" charset="0"/>
              </a:rPr>
              <a:t>Задачи исследования</a:t>
            </a:r>
            <a:endParaRPr lang="ru-RU" sz="2800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340768"/>
            <a:ext cx="8568952" cy="4914880"/>
          </a:xfrm>
        </p:spPr>
        <p:txBody>
          <a:bodyPr>
            <a:normAutofit/>
          </a:bodyPr>
          <a:lstStyle/>
          <a:p>
            <a:pPr algn="just">
              <a:buClr>
                <a:srgbClr val="002060"/>
              </a:buClr>
              <a:buFont typeface="Trebuchet MS" pitchFamily="34" charset="0"/>
              <a:buChar char="-"/>
            </a:pP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Выяснить необходимость употребления мяса и колбасных изделий.</a:t>
            </a:r>
          </a:p>
          <a:p>
            <a:pPr algn="just">
              <a:buClr>
                <a:srgbClr val="002060"/>
              </a:buClr>
              <a:buFont typeface="Trebuchet MS" pitchFamily="34" charset="0"/>
              <a:buChar char="-"/>
            </a:pPr>
            <a:r>
              <a:rPr lang="ru-RU" sz="2400" dirty="0">
                <a:solidFill>
                  <a:srgbClr val="002060"/>
                </a:solidFill>
              </a:rPr>
              <a:t>  </a:t>
            </a:r>
            <a:r>
              <a:rPr lang="ru-RU" sz="2400" dirty="0" smtClean="0">
                <a:solidFill>
                  <a:srgbClr val="002060"/>
                </a:solidFill>
              </a:rPr>
              <a:t>Установить </a:t>
            </a:r>
            <a:r>
              <a:rPr lang="ru-RU" sz="2400" dirty="0">
                <a:solidFill>
                  <a:srgbClr val="002060"/>
                </a:solidFill>
              </a:rPr>
              <a:t>какие пищевые добавки  используют при производстве колбас, а также, зачем они нужны и какую пользу или вред они оказывают на организм.</a:t>
            </a:r>
          </a:p>
          <a:p>
            <a:pPr algn="just">
              <a:buClr>
                <a:srgbClr val="002060"/>
              </a:buClr>
              <a:buFont typeface="Trebuchet MS" pitchFamily="34" charset="0"/>
              <a:buChar char="-"/>
            </a:pP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Провести качественный и количественный анализ состава колбас.</a:t>
            </a:r>
          </a:p>
          <a:p>
            <a:pPr algn="just">
              <a:buClr>
                <a:srgbClr val="002060"/>
              </a:buClr>
              <a:buFont typeface="Trebuchet MS" pitchFamily="34" charset="0"/>
              <a:buChar char="-"/>
            </a:pPr>
            <a:r>
              <a:rPr lang="ru-RU" sz="2400" dirty="0" smtClean="0">
                <a:solidFill>
                  <a:srgbClr val="002060"/>
                </a:solidFill>
              </a:rPr>
              <a:t>Выявить </a:t>
            </a:r>
            <a:r>
              <a:rPr lang="ru-RU" sz="2400" dirty="0">
                <a:solidFill>
                  <a:srgbClr val="002060"/>
                </a:solidFill>
              </a:rPr>
              <a:t>значение белков в питании человека.</a:t>
            </a:r>
          </a:p>
          <a:p>
            <a:pPr algn="just">
              <a:buClr>
                <a:srgbClr val="002060"/>
              </a:buClr>
              <a:buFont typeface="Trebuchet MS" pitchFamily="34" charset="0"/>
              <a:buChar char="-"/>
            </a:pPr>
            <a:r>
              <a:rPr lang="ru-RU" sz="2400" dirty="0" smtClean="0">
                <a:solidFill>
                  <a:srgbClr val="002060"/>
                </a:solidFill>
              </a:rPr>
              <a:t>На </a:t>
            </a:r>
            <a:r>
              <a:rPr lang="ru-RU" sz="2400" dirty="0">
                <a:solidFill>
                  <a:srgbClr val="002060"/>
                </a:solidFill>
              </a:rPr>
              <a:t>основе результатов эксперимента сделать выводы и разработать рекомендации. </a:t>
            </a:r>
          </a:p>
          <a:p>
            <a:pPr marL="4572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5089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6512511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280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cs typeface="Times New Roman" pitchFamily="18" charset="0"/>
              </a:rPr>
              <a:t>Гипотеза исследования</a:t>
            </a:r>
            <a:endParaRPr lang="ru-RU" sz="2800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196752"/>
            <a:ext cx="6904856" cy="469885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Заключается в предположении о том, что </a:t>
            </a:r>
            <a:r>
              <a:rPr lang="ru-RU" sz="2400" dirty="0">
                <a:solidFill>
                  <a:srgbClr val="002060"/>
                </a:solidFill>
              </a:rPr>
              <a:t>зная методы качественного определения белков, можно обнаружить белки в колбасных изделиях.</a:t>
            </a:r>
          </a:p>
        </p:txBody>
      </p:sp>
    </p:spTree>
    <p:extLst>
      <p:ext uri="{BB962C8B-B14F-4D97-AF65-F5344CB8AC3E}">
        <p14:creationId xmlns="" xmlns:p14="http://schemas.microsoft.com/office/powerpoint/2010/main" val="165304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755"/>
            <a:ext cx="6512511" cy="686941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Содержание работы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548680"/>
            <a:ext cx="8352928" cy="6126480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b="1" dirty="0"/>
              <a:t>ВВЕДЕНИЕ…………………………………………………………………….</a:t>
            </a:r>
            <a:endParaRPr lang="ru-RU" dirty="0"/>
          </a:p>
          <a:p>
            <a:pPr marL="45720" indent="0">
              <a:buNone/>
            </a:pPr>
            <a:r>
              <a:rPr lang="ru-RU" b="1" dirty="0"/>
              <a:t>ГЛАВА </a:t>
            </a:r>
            <a:r>
              <a:rPr lang="en-US" b="1" dirty="0"/>
              <a:t>I</a:t>
            </a:r>
            <a:r>
              <a:rPr lang="ru-RU" b="1" dirty="0"/>
              <a:t>. ТЕОРЕТИЧЕСКИЕ ОСНОВЫ ИССЛЕДОВАНИЯ…………</a:t>
            </a:r>
            <a:endParaRPr lang="ru-RU" dirty="0"/>
          </a:p>
          <a:p>
            <a:pPr marL="45720" indent="0">
              <a:buNone/>
            </a:pPr>
            <a:r>
              <a:rPr lang="en-US" dirty="0"/>
              <a:t>I</a:t>
            </a:r>
            <a:r>
              <a:rPr lang="ru-RU" dirty="0"/>
              <a:t>.1 Необходимость употребления мяса………………………………………..</a:t>
            </a:r>
          </a:p>
          <a:p>
            <a:pPr marL="45720" indent="0">
              <a:buNone/>
            </a:pPr>
            <a:r>
              <a:rPr lang="en-US" dirty="0"/>
              <a:t>I</a:t>
            </a:r>
            <a:r>
              <a:rPr lang="ru-RU" dirty="0"/>
              <a:t>.2 Состав колбасных изделий………………………………………………….</a:t>
            </a:r>
          </a:p>
          <a:p>
            <a:pPr marL="45720" indent="0">
              <a:buNone/>
            </a:pPr>
            <a:r>
              <a:rPr lang="en-US" dirty="0"/>
              <a:t>I</a:t>
            </a:r>
            <a:r>
              <a:rPr lang="ru-RU" dirty="0"/>
              <a:t>.3 Качественный анализ состава колбасных изделий………………………..</a:t>
            </a:r>
          </a:p>
          <a:p>
            <a:pPr marL="45720" indent="0">
              <a:buNone/>
            </a:pPr>
            <a:r>
              <a:rPr lang="en-US" dirty="0"/>
              <a:t>I</a:t>
            </a:r>
            <a:r>
              <a:rPr lang="ru-RU" dirty="0"/>
              <a:t>.4 Значение белков в питании человека……………………………………….</a:t>
            </a:r>
          </a:p>
          <a:p>
            <a:pPr marL="45720" indent="0">
              <a:buNone/>
            </a:pPr>
            <a:r>
              <a:rPr lang="ru-RU" b="1" dirty="0"/>
              <a:t>ГЛАВА </a:t>
            </a:r>
            <a:r>
              <a:rPr lang="en-US" b="1" dirty="0"/>
              <a:t>II</a:t>
            </a:r>
            <a:r>
              <a:rPr lang="ru-RU" b="1" dirty="0"/>
              <a:t>. ЭКСПЕРИМЕНТАЛЬНАЯ ЧАСТЬ……………………………</a:t>
            </a:r>
            <a:endParaRPr lang="ru-RU" dirty="0"/>
          </a:p>
          <a:p>
            <a:pPr marL="45720" indent="0">
              <a:buNone/>
            </a:pPr>
            <a:r>
              <a:rPr lang="en-US" dirty="0"/>
              <a:t>II</a:t>
            </a:r>
            <a:r>
              <a:rPr lang="ru-RU" dirty="0"/>
              <a:t>.1 Качественные реакции на белки……………………………………………</a:t>
            </a:r>
          </a:p>
          <a:p>
            <a:pPr marL="45720" indent="0">
              <a:buNone/>
            </a:pPr>
            <a:r>
              <a:rPr lang="en-US" dirty="0"/>
              <a:t>II</a:t>
            </a:r>
            <a:r>
              <a:rPr lang="ru-RU" dirty="0"/>
              <a:t>.2 Методика определения хлористого натрия аргентометрическим титрование по методу Мора…………………………………………………….</a:t>
            </a:r>
          </a:p>
          <a:p>
            <a:pPr marL="45720" indent="0">
              <a:buNone/>
            </a:pPr>
            <a:r>
              <a:rPr lang="en-US" dirty="0"/>
              <a:t>II</a:t>
            </a:r>
            <a:r>
              <a:rPr lang="ru-RU" dirty="0"/>
              <a:t>.3 Методика определения массовой доли хлеба йодометрическим методом.</a:t>
            </a:r>
          </a:p>
          <a:p>
            <a:pPr marL="45720" indent="0">
              <a:buNone/>
            </a:pPr>
            <a:r>
              <a:rPr lang="en-US" dirty="0"/>
              <a:t>II</a:t>
            </a:r>
            <a:r>
              <a:rPr lang="ru-RU" dirty="0"/>
              <a:t>.4 Результат исследования……………………………………………………..</a:t>
            </a:r>
          </a:p>
          <a:p>
            <a:pPr marL="45720" indent="0">
              <a:buNone/>
            </a:pPr>
            <a:r>
              <a:rPr lang="ru-RU" b="1" dirty="0"/>
              <a:t>ГЛАВА </a:t>
            </a:r>
            <a:r>
              <a:rPr lang="en-US" b="1" dirty="0"/>
              <a:t>III</a:t>
            </a:r>
            <a:r>
              <a:rPr lang="ru-RU" b="1" dirty="0"/>
              <a:t>. ВЛИЯНИЕ ОТДЕЛЬНЫХ КОМПОНЕНТОВ, И МЕРЫ, СПОСОБСТВУЮЩИЕ УСИЛЕНИЮ ПОЛОЖИТЕЛЬНОГО И ОСЛАБЛЕНИЮ ОТРИЦАТЕЛЬНОГО ВОЗДЕЙСТВИЯ ОТ ИХ ИСПОЛЬЗОВАНИЯ……………………………………………………………</a:t>
            </a:r>
            <a:endParaRPr lang="ru-RU" dirty="0"/>
          </a:p>
          <a:p>
            <a:pPr marL="45720" indent="0">
              <a:buNone/>
            </a:pPr>
            <a:r>
              <a:rPr lang="ru-RU" b="1" dirty="0"/>
              <a:t>ЗАКЛЮЧЕНИЕ…………………………………………………………………</a:t>
            </a:r>
            <a:endParaRPr lang="ru-RU" dirty="0"/>
          </a:p>
          <a:p>
            <a:pPr marL="45720" indent="0">
              <a:buNone/>
            </a:pPr>
            <a:r>
              <a:rPr lang="ru-RU" b="1" dirty="0"/>
              <a:t>ЛИТЕРАТУРА…………………………………………………………………..</a:t>
            </a:r>
            <a:endParaRPr lang="ru-RU" dirty="0"/>
          </a:p>
          <a:p>
            <a:pPr marL="45720" indent="0">
              <a:buNone/>
            </a:pPr>
            <a:r>
              <a:rPr lang="ru-RU" b="1" dirty="0"/>
              <a:t>ПРИЛОЖЕНИЯ…………………………………………………………………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8671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работы\колбаса\химия исл. колбаса\image.axd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28313"/>
            <a:ext cx="8421005" cy="532394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188640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I.1.Необходимость употребления мяса.</a:t>
            </a:r>
          </a:p>
          <a:p>
            <a:pPr algn="ctr"/>
            <a:r>
              <a:rPr lang="ru-RU" dirty="0" smtClean="0"/>
              <a:t>      Колбасные изделия-это пищевые продукты из предварительно обработанного мяса, жиров и другого пищевого сырья.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1061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736" y="48941"/>
            <a:ext cx="4927952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Состав колбасных изделий</a:t>
            </a:r>
            <a:endParaRPr lang="ru-RU" sz="2800" b="1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+mj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21510950"/>
              </p:ext>
            </p:extLst>
          </p:nvPr>
        </p:nvGraphicFramePr>
        <p:xfrm>
          <a:off x="323528" y="836712"/>
          <a:ext cx="8568952" cy="593443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284476"/>
                <a:gridCol w="4284476"/>
              </a:tblGrid>
              <a:tr h="65622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Название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Состав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0719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Колбаски ветчинные «Лакомка»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Свинина, филе куриное, соль, стабилизатор (Е452), чеснок, сахар,</a:t>
                      </a:r>
                      <a:r>
                        <a:rPr lang="ru-RU" baseline="0" dirty="0" smtClean="0"/>
                        <a:t> фиксатор окраски (Е250)</a:t>
                      </a:r>
                      <a:endParaRPr lang="ru-RU" dirty="0"/>
                    </a:p>
                  </a:txBody>
                  <a:tcPr/>
                </a:tc>
              </a:tr>
              <a:tr h="656223">
                <a:tc>
                  <a:txBody>
                    <a:bodyPr/>
                    <a:lstStyle/>
                    <a:p>
                      <a:r>
                        <a:rPr lang="ru-RU" dirty="0" smtClean="0"/>
                        <a:t>Ветчина вареная «Нежная»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Филе</a:t>
                      </a:r>
                      <a:r>
                        <a:rPr lang="ru-RU" baseline="0" dirty="0" smtClean="0"/>
                        <a:t> куриное, соль, стабилизатор (Е452), сахар, перец, фиксатор окраски (Е250)</a:t>
                      </a:r>
                      <a:endParaRPr lang="ru-RU" dirty="0"/>
                    </a:p>
                  </a:txBody>
                  <a:tcPr/>
                </a:tc>
              </a:tr>
              <a:tr h="656223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Колбаса вареная «Фаворит»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Свинина, говядина, шпик,</a:t>
                      </a:r>
                      <a:r>
                        <a:rPr lang="ru-RU" baseline="0" dirty="0" smtClean="0"/>
                        <a:t> соль, перец, сахар, фиксатор окраски (Е250)</a:t>
                      </a:r>
                      <a:endParaRPr lang="ru-RU" dirty="0"/>
                    </a:p>
                  </a:txBody>
                  <a:tcPr/>
                </a:tc>
              </a:tr>
              <a:tr h="656223">
                <a:tc>
                  <a:txBody>
                    <a:bodyPr/>
                    <a:lstStyle/>
                    <a:p>
                      <a:r>
                        <a:rPr lang="ru-RU" dirty="0" smtClean="0"/>
                        <a:t>Сардельки «Свиные»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Свинина, соль, стабилизатор (Е452),пряности</a:t>
                      </a:r>
                      <a:r>
                        <a:rPr lang="ru-RU" baseline="0" dirty="0" smtClean="0"/>
                        <a:t> сахар, чеснок, антиокислитель (Е300), фиксатор окраски (Е250)</a:t>
                      </a:r>
                      <a:endParaRPr lang="ru-RU" dirty="0"/>
                    </a:p>
                  </a:txBody>
                  <a:tcPr/>
                </a:tc>
              </a:tr>
              <a:tr h="656223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Колбаса вареная</a:t>
                      </a:r>
                      <a:r>
                        <a:rPr lang="ru-RU" baseline="0" dirty="0" smtClean="0"/>
                        <a:t> «Русская»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Говядина в/с,</a:t>
                      </a:r>
                      <a:r>
                        <a:rPr lang="ru-RU" baseline="0" dirty="0" smtClean="0"/>
                        <a:t> свинина, шпик, соль, специи, стабилизатор (Е452), сахар, антиокислитель (Е300), фиксатор окраски (Е250)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4938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64157841"/>
              </p:ext>
            </p:extLst>
          </p:nvPr>
        </p:nvGraphicFramePr>
        <p:xfrm>
          <a:off x="395536" y="1268760"/>
          <a:ext cx="8496944" cy="533607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248472"/>
                <a:gridCol w="4248472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Состав</a:t>
                      </a:r>
                      <a:endParaRPr lang="ru-RU" dirty="0"/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Колбаса вареная «Молочная»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Свинина, говядина , молоко, яйцо, соль, стабилизатор (Е452),пряности,</a:t>
                      </a:r>
                      <a:r>
                        <a:rPr lang="ru-RU" baseline="0" dirty="0" smtClean="0"/>
                        <a:t> сахар, антиокислитель (Е300), фиксатор окраски (Е250)</a:t>
                      </a:r>
                      <a:endParaRPr lang="ru-RU" dirty="0"/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Колбаса полукопченая «Триумфальная»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Говядина, свинина, шпик, растительный белок, крахмал, соль, пряности, фиксатор окраски (Е250)</a:t>
                      </a:r>
                      <a:endParaRPr lang="ru-RU" dirty="0"/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Колбаса полукопченая «Зернистая»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Говядина, свинина, шпик, соль, чеснок, сахар, перец черный, фиксатор окраски (Е250)</a:t>
                      </a:r>
                      <a:endParaRPr lang="ru-RU" dirty="0"/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Колбаса полукопченая «Краковская по смоленски»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Говядина,</a:t>
                      </a:r>
                      <a:r>
                        <a:rPr lang="ru-RU" baseline="0" dirty="0" smtClean="0"/>
                        <a:t> свинина, шпик, соль, перец, чеснок, сахар, фиксатор окраски (Е250)</a:t>
                      </a:r>
                      <a:endParaRPr lang="ru-RU" dirty="0"/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Колбаса варено-копченая</a:t>
                      </a:r>
                    </a:p>
                    <a:p>
                      <a:r>
                        <a:rPr lang="ru-RU" dirty="0" smtClean="0"/>
                        <a:t>«Московская особая»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Говядина, шпик, соль,</a:t>
                      </a:r>
                      <a:r>
                        <a:rPr lang="ru-RU" baseline="0" dirty="0" smtClean="0"/>
                        <a:t> пряности, сахар, фиксатор окраски (Е250)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648"/>
            <a:ext cx="5157787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3984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6512511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280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Общие компоненты </a:t>
            </a:r>
            <a:endParaRPr lang="ru-RU" sz="2800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980728"/>
            <a:ext cx="8064896" cy="5544616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002060"/>
              </a:buClr>
              <a:buFont typeface="Trebuchet MS" pitchFamily="34" charset="0"/>
              <a:buChar char="-"/>
            </a:pPr>
            <a:r>
              <a:rPr lang="ru-RU" sz="2600" dirty="0" smtClean="0">
                <a:solidFill>
                  <a:srgbClr val="002060"/>
                </a:solidFill>
              </a:rPr>
              <a:t>Свинина</a:t>
            </a:r>
          </a:p>
          <a:p>
            <a:pPr>
              <a:buClr>
                <a:srgbClr val="002060"/>
              </a:buClr>
              <a:buFont typeface="Trebuchet MS" pitchFamily="34" charset="0"/>
              <a:buChar char="-"/>
            </a:pPr>
            <a:r>
              <a:rPr lang="ru-RU" sz="2600" dirty="0" smtClean="0">
                <a:solidFill>
                  <a:srgbClr val="002060"/>
                </a:solidFill>
              </a:rPr>
              <a:t>Сахар</a:t>
            </a:r>
          </a:p>
          <a:p>
            <a:pPr>
              <a:buClr>
                <a:srgbClr val="002060"/>
              </a:buClr>
              <a:buFont typeface="Trebuchet MS" pitchFamily="34" charset="0"/>
              <a:buChar char="-"/>
            </a:pPr>
            <a:r>
              <a:rPr lang="ru-RU" sz="2600" dirty="0" smtClean="0">
                <a:solidFill>
                  <a:srgbClr val="002060"/>
                </a:solidFill>
              </a:rPr>
              <a:t>Соль</a:t>
            </a:r>
          </a:p>
          <a:p>
            <a:pPr>
              <a:buClr>
                <a:srgbClr val="002060"/>
              </a:buClr>
              <a:buFont typeface="Trebuchet MS" pitchFamily="34" charset="0"/>
              <a:buChar char="-"/>
            </a:pPr>
            <a:r>
              <a:rPr lang="ru-RU" sz="2600" dirty="0" smtClean="0">
                <a:solidFill>
                  <a:srgbClr val="002060"/>
                </a:solidFill>
              </a:rPr>
              <a:t>Перец черный</a:t>
            </a:r>
          </a:p>
          <a:p>
            <a:pPr>
              <a:buClr>
                <a:srgbClr val="002060"/>
              </a:buClr>
              <a:buFont typeface="Trebuchet MS" pitchFamily="34" charset="0"/>
              <a:buChar char="-"/>
            </a:pPr>
            <a:r>
              <a:rPr lang="ru-RU" sz="2600" dirty="0" smtClean="0">
                <a:solidFill>
                  <a:srgbClr val="002060"/>
                </a:solidFill>
              </a:rPr>
              <a:t>Шпик</a:t>
            </a:r>
          </a:p>
          <a:p>
            <a:pPr>
              <a:buClr>
                <a:srgbClr val="002060"/>
              </a:buClr>
              <a:buFont typeface="Trebuchet MS" pitchFamily="34" charset="0"/>
              <a:buChar char="-"/>
            </a:pPr>
            <a:r>
              <a:rPr lang="ru-RU" sz="2600" dirty="0" smtClean="0">
                <a:solidFill>
                  <a:srgbClr val="002060"/>
                </a:solidFill>
              </a:rPr>
              <a:t>Говядина</a:t>
            </a:r>
          </a:p>
          <a:p>
            <a:pPr>
              <a:buClr>
                <a:srgbClr val="002060"/>
              </a:buClr>
              <a:buFont typeface="Trebuchet MS" pitchFamily="34" charset="0"/>
              <a:buChar char="-"/>
            </a:pPr>
            <a:r>
              <a:rPr lang="ru-RU" sz="2600" dirty="0" smtClean="0">
                <a:solidFill>
                  <a:srgbClr val="002060"/>
                </a:solidFill>
              </a:rPr>
              <a:t>Специи</a:t>
            </a:r>
          </a:p>
          <a:p>
            <a:pPr>
              <a:buClr>
                <a:srgbClr val="002060"/>
              </a:buClr>
              <a:buFont typeface="Trebuchet MS" pitchFamily="34" charset="0"/>
              <a:buChar char="-"/>
            </a:pPr>
            <a:r>
              <a:rPr lang="ru-RU" sz="2600" dirty="0" smtClean="0">
                <a:solidFill>
                  <a:srgbClr val="002060"/>
                </a:solidFill>
              </a:rPr>
              <a:t>Чеснок</a:t>
            </a:r>
          </a:p>
          <a:p>
            <a:pPr>
              <a:buClr>
                <a:srgbClr val="002060"/>
              </a:buClr>
              <a:buFont typeface="Trebuchet MS" pitchFamily="34" charset="0"/>
              <a:buChar char="-"/>
            </a:pPr>
            <a:r>
              <a:rPr lang="ru-RU" sz="2600" dirty="0" smtClean="0">
                <a:solidFill>
                  <a:srgbClr val="002060"/>
                </a:solidFill>
              </a:rPr>
              <a:t>Крахмал</a:t>
            </a:r>
          </a:p>
          <a:p>
            <a:pPr>
              <a:buClr>
                <a:srgbClr val="002060"/>
              </a:buClr>
              <a:buFont typeface="Trebuchet MS" pitchFamily="34" charset="0"/>
              <a:buChar char="-"/>
            </a:pPr>
            <a:r>
              <a:rPr lang="ru-RU" sz="2600" dirty="0" smtClean="0">
                <a:solidFill>
                  <a:srgbClr val="002060"/>
                </a:solidFill>
              </a:rPr>
              <a:t>Фиксатор окраски (Е250)</a:t>
            </a:r>
          </a:p>
          <a:p>
            <a:pPr>
              <a:buClr>
                <a:srgbClr val="002060"/>
              </a:buClr>
              <a:buFont typeface="Trebuchet MS" pitchFamily="34" charset="0"/>
              <a:buChar char="-"/>
            </a:pPr>
            <a:r>
              <a:rPr lang="ru-RU" sz="2600" dirty="0" smtClean="0">
                <a:solidFill>
                  <a:srgbClr val="002060"/>
                </a:solidFill>
              </a:rPr>
              <a:t>Стабилизатор (Е452)</a:t>
            </a:r>
          </a:p>
          <a:p>
            <a:pPr>
              <a:buClr>
                <a:srgbClr val="002060"/>
              </a:buClr>
              <a:buFont typeface="Trebuchet MS" pitchFamily="34" charset="0"/>
              <a:buChar char="-"/>
            </a:pPr>
            <a:r>
              <a:rPr lang="ru-RU" sz="2600" dirty="0" smtClean="0">
                <a:solidFill>
                  <a:srgbClr val="002060"/>
                </a:solidFill>
              </a:rPr>
              <a:t>Антиокислитель (Е300)</a:t>
            </a:r>
          </a:p>
          <a:p>
            <a:pPr>
              <a:buClr>
                <a:srgbClr val="002060"/>
              </a:buClr>
              <a:buFont typeface="Trebuchet MS" pitchFamily="34" charset="0"/>
              <a:buChar char="-"/>
            </a:pPr>
            <a:endParaRPr lang="ru-RU" dirty="0" smtClean="0"/>
          </a:p>
          <a:p>
            <a:pPr>
              <a:buClr>
                <a:srgbClr val="002060"/>
              </a:buClr>
              <a:buFont typeface="Trebuchet MS" pitchFamily="34" charset="0"/>
              <a:buChar char="-"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17589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538</TotalTime>
  <Words>1407</Words>
  <Application>Microsoft Office PowerPoint</Application>
  <PresentationFormat>Экран (4:3)</PresentationFormat>
  <Paragraphs>127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Слайд 1</vt:lpstr>
      <vt:lpstr>Слайд 2</vt:lpstr>
      <vt:lpstr>Задачи исследования</vt:lpstr>
      <vt:lpstr>Гипотеза исследования</vt:lpstr>
      <vt:lpstr>Содержание работы</vt:lpstr>
      <vt:lpstr>Слайд 6</vt:lpstr>
      <vt:lpstr>Слайд 7</vt:lpstr>
      <vt:lpstr>Слайд 8</vt:lpstr>
      <vt:lpstr>Общие компоненты </vt:lpstr>
      <vt:lpstr>Воздействие компонента</vt:lpstr>
      <vt:lpstr>Слайд 11</vt:lpstr>
      <vt:lpstr>Значение белков в питании человека. </vt:lpstr>
      <vt:lpstr>Экспериментальная часть. II.1. Качественные реакции на белки. </vt:lpstr>
      <vt:lpstr>Слайд 14</vt:lpstr>
      <vt:lpstr>Слайд 15</vt:lpstr>
      <vt:lpstr>Литература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19</cp:revision>
  <dcterms:created xsi:type="dcterms:W3CDTF">2012-04-05T10:57:41Z</dcterms:created>
  <dcterms:modified xsi:type="dcterms:W3CDTF">2013-01-22T17:35:51Z</dcterms:modified>
</cp:coreProperties>
</file>